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174325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Library Fine Calculator in C++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37724" y="4720233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Object-Oriented Programming Approach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44" y="1169551"/>
            <a:ext cx="5793700" cy="453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Future Scope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16744" y="1793200"/>
            <a:ext cx="7910512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Library Fine Calculator successfully demonstrates how object-oriented programming can solve real-world problems efficiently. This programme provides a solid foundation for automated library management whilst serving as an excellent learning resource for students.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16744" y="2563058"/>
            <a:ext cx="7910512" cy="1077158"/>
          </a:xfrm>
          <a:prstGeom prst="roundRect">
            <a:avLst>
              <a:gd name="adj" fmla="val 214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9604" y="2585918"/>
            <a:ext cx="616744" cy="1031438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366" y="2985968"/>
            <a:ext cx="231219" cy="2312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69814" y="2740104"/>
            <a:ext cx="233922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Integration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1369814" y="3035022"/>
            <a:ext cx="6980396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 to MySQL or PostgreSQL to store historical fine records, enabling data analysis and reporting capabilities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616744" y="3753683"/>
            <a:ext cx="7910512" cy="925116"/>
          </a:xfrm>
          <a:prstGeom prst="roundRect">
            <a:avLst>
              <a:gd name="adj" fmla="val 2500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39604" y="3776543"/>
            <a:ext cx="616744" cy="879396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366" y="4100632"/>
            <a:ext cx="231219" cy="23121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369814" y="3930729"/>
            <a:ext cx="253222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Multiple Books Support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1369814" y="4225647"/>
            <a:ext cx="6980396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Extend functionality to handle multiple book returns simultaneously using arrays or vector data structures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616744" y="4792266"/>
            <a:ext cx="7910512" cy="1077158"/>
          </a:xfrm>
          <a:prstGeom prst="roundRect">
            <a:avLst>
              <a:gd name="adj" fmla="val 214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9604" y="4815126"/>
            <a:ext cx="616744" cy="1031438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366" y="5215176"/>
            <a:ext cx="231219" cy="23121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69814" y="4969312"/>
            <a:ext cx="272450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Student Account System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1369814" y="5264229"/>
            <a:ext cx="6980396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user authentication and maintain individual borrowing histories linked to student identification numbers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616744" y="5982891"/>
            <a:ext cx="7910512" cy="1077158"/>
          </a:xfrm>
          <a:prstGeom prst="roundRect">
            <a:avLst>
              <a:gd name="adj" fmla="val 214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39604" y="6005751"/>
            <a:ext cx="616744" cy="1031438"/>
          </a:xfrm>
          <a:prstGeom prst="rect">
            <a:avLst/>
          </a:prstGeom>
          <a:solidFill>
            <a:srgbClr val="304755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2366" y="6405801"/>
            <a:ext cx="231219" cy="23121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369814" y="6159937"/>
            <a:ext cx="18140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 Interface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1369814" y="6454854"/>
            <a:ext cx="6980396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a graphical user interface or web application to make the system accessible from any device on campus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694021"/>
            <a:ext cx="1456492" cy="393502"/>
          </a:xfrm>
          <a:prstGeom prst="roundRect">
            <a:avLst>
              <a:gd name="adj" fmla="val 6388"/>
            </a:avLst>
          </a:prstGeom>
          <a:solidFill>
            <a:srgbClr val="054842"/>
          </a:solidFill>
          <a:ln/>
        </p:spPr>
      </p:sp>
      <p:sp>
        <p:nvSpPr>
          <p:cNvPr id="3" name="Text 1"/>
          <p:cNvSpPr/>
          <p:nvPr/>
        </p:nvSpPr>
        <p:spPr>
          <a:xfrm>
            <a:off x="963335" y="1756767"/>
            <a:ext cx="1205270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INTRODUCTION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837724" y="2171224"/>
            <a:ext cx="5782151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3850" dirty="0"/>
          </a:p>
        </p:txBody>
      </p:sp>
      <p:sp>
        <p:nvSpPr>
          <p:cNvPr id="5" name="Shape 3"/>
          <p:cNvSpPr/>
          <p:nvPr/>
        </p:nvSpPr>
        <p:spPr>
          <a:xfrm>
            <a:off x="686872" y="3101221"/>
            <a:ext cx="5177076" cy="3434239"/>
          </a:xfrm>
          <a:prstGeom prst="roundRect">
            <a:avLst>
              <a:gd name="adj" fmla="val 915"/>
            </a:avLst>
          </a:prstGeom>
          <a:solidFill>
            <a:srgbClr val="0A988B"/>
          </a:solidFill>
          <a:ln/>
        </p:spPr>
      </p:sp>
      <p:sp>
        <p:nvSpPr>
          <p:cNvPr id="6" name="Text 4"/>
          <p:cNvSpPr/>
          <p:nvPr/>
        </p:nvSpPr>
        <p:spPr>
          <a:xfrm>
            <a:off x="896302" y="331065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Challenge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96302" y="3828098"/>
            <a:ext cx="4758214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Manual fine calculation is time-consuming and error-prone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231731" y="3289697"/>
            <a:ext cx="756856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Libraries across India face significant challenges in managing overdue book returns and calculating fines accurately. Manual processes often lead to calculation errors, disputes with students, and administrative overhead.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31731" y="4483298"/>
            <a:ext cx="7568565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Librarians must remember complex fine structures, handle multiple books simultaneously, and maintain accurate records. This process becomes especially difficult during peak hours when many students return books at once.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231731" y="5676900"/>
            <a:ext cx="7568565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automated solution is essential to streamline operations, reduce human error, and provide instant, transparent fine calculations that students can trust.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23931"/>
            <a:ext cx="6408896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Programme Objective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37724" y="2853928"/>
            <a:ext cx="2349818" cy="3451741"/>
          </a:xfrm>
          <a:prstGeom prst="roundRect">
            <a:avLst>
              <a:gd name="adj" fmla="val 133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47155" y="3063359"/>
            <a:ext cx="1930956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Accept Book Details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47155" y="3804999"/>
            <a:ext cx="1930956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Capture book title and number of overdue days through user-friendly input interface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396972" y="2853928"/>
            <a:ext cx="2349937" cy="3451741"/>
          </a:xfrm>
          <a:prstGeom prst="roundRect">
            <a:avLst>
              <a:gd name="adj" fmla="val 1337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3606403" y="3063359"/>
            <a:ext cx="1931075" cy="1232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Calculate Fine Automatically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606403" y="4421029"/>
            <a:ext cx="1931075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Apply appropriate fine rules based on duration of delay using conditional logic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56340" y="2853928"/>
            <a:ext cx="2349818" cy="3451741"/>
          </a:xfrm>
          <a:prstGeom prst="roundRect">
            <a:avLst>
              <a:gd name="adj" fmla="val 1337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165771" y="3063359"/>
            <a:ext cx="1930956" cy="92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Display Formatted Receipt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165771" y="4113014"/>
            <a:ext cx="1930956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 clear, professional receipt showing all transaction details and amount due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37724" y="890111"/>
            <a:ext cx="1813560" cy="408742"/>
          </a:xfrm>
          <a:prstGeom prst="roundRect">
            <a:avLst>
              <a:gd name="adj" fmla="val 6149"/>
            </a:avLst>
          </a:prstGeom>
          <a:noFill/>
          <a:ln w="7620">
            <a:solidFill>
              <a:srgbClr val="0A988B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955" y="1010722"/>
            <a:ext cx="167521" cy="1675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22177" y="960477"/>
            <a:ext cx="1295876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FINE STRUCTURE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837724" y="1382554"/>
            <a:ext cx="6406396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Fine Calculation Rules</a:t>
            </a:r>
            <a:endParaRPr lang="en-US" sz="3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312551"/>
            <a:ext cx="1047274" cy="12567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4428" y="2521982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0 Days Overdue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94428" y="2955608"/>
            <a:ext cx="62118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Fine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Book returned on time, no charges apply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569256"/>
            <a:ext cx="1047274" cy="12567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4428" y="3778687"/>
            <a:ext cx="2591514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1–5 Days Overdue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94428" y="4212312"/>
            <a:ext cx="62118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₹5 per day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Minimal penalty for short delays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825960"/>
            <a:ext cx="1047274" cy="12567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4428" y="5035391"/>
            <a:ext cx="2801422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6–10 Days Overdue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2094428" y="5469017"/>
            <a:ext cx="62118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₹10 per day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Moderate penalty for extended delays</a:t>
            </a:r>
            <a:endParaRPr lang="en-US" sz="16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665"/>
            <a:ext cx="1047274" cy="125670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094428" y="6292096"/>
            <a:ext cx="3465790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Above 10 Days Overdue</a:t>
            </a:r>
            <a:endParaRPr lang="en-US" sz="1900" dirty="0"/>
          </a:p>
        </p:txBody>
      </p:sp>
      <p:sp>
        <p:nvSpPr>
          <p:cNvPr id="18" name="Text 10"/>
          <p:cNvSpPr/>
          <p:nvPr/>
        </p:nvSpPr>
        <p:spPr>
          <a:xfrm>
            <a:off x="2094428" y="6725722"/>
            <a:ext cx="62118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₹20 per day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– Significant penalty for prolonged delays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613" y="491847"/>
            <a:ext cx="6737390" cy="523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C++ Concepts Utilised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613" y="1411248"/>
            <a:ext cx="6156484" cy="615648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39752" y="1411248"/>
            <a:ext cx="3116342" cy="1866305"/>
          </a:xfrm>
          <a:prstGeom prst="roundRect">
            <a:avLst>
              <a:gd name="adj" fmla="val 587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16892" y="1411248"/>
            <a:ext cx="91440" cy="1866305"/>
          </a:xfrm>
          <a:prstGeom prst="roundRect">
            <a:avLst>
              <a:gd name="adj" fmla="val 29178"/>
            </a:avLst>
          </a:prstGeom>
          <a:solidFill>
            <a:srgbClr val="0A988B"/>
          </a:solidFill>
          <a:ln/>
        </p:spPr>
      </p:sp>
      <p:sp>
        <p:nvSpPr>
          <p:cNvPr id="6" name="Text 3"/>
          <p:cNvSpPr/>
          <p:nvPr/>
        </p:nvSpPr>
        <p:spPr>
          <a:xfrm>
            <a:off x="7808952" y="1611868"/>
            <a:ext cx="2257068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Classes &amp; Objects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808952" y="2024420"/>
            <a:ext cx="2646521" cy="105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Blueprint design pattern for creating reusable, organised code structures that model real-world entities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10807065" y="1411248"/>
            <a:ext cx="3116342" cy="1866305"/>
          </a:xfrm>
          <a:prstGeom prst="roundRect">
            <a:avLst>
              <a:gd name="adj" fmla="val 5879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784205" y="1411248"/>
            <a:ext cx="91440" cy="1866305"/>
          </a:xfrm>
          <a:prstGeom prst="roundRect">
            <a:avLst>
              <a:gd name="adj" fmla="val 29178"/>
            </a:avLst>
          </a:prstGeom>
          <a:solidFill>
            <a:srgbClr val="0A988B"/>
          </a:solidFill>
          <a:ln/>
        </p:spPr>
      </p:sp>
      <p:sp>
        <p:nvSpPr>
          <p:cNvPr id="10" name="Text 7"/>
          <p:cNvSpPr/>
          <p:nvPr/>
        </p:nvSpPr>
        <p:spPr>
          <a:xfrm>
            <a:off x="11076265" y="1611868"/>
            <a:ext cx="2092523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Encapsulation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076265" y="2024420"/>
            <a:ext cx="2646521" cy="105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hiding mechanism protecting sensitive information whilst providing controlled access through public methods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539752" y="3428524"/>
            <a:ext cx="3116342" cy="2127885"/>
          </a:xfrm>
          <a:prstGeom prst="roundRect">
            <a:avLst>
              <a:gd name="adj" fmla="val 515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16892" y="3428524"/>
            <a:ext cx="91440" cy="2127885"/>
          </a:xfrm>
          <a:prstGeom prst="roundRect">
            <a:avLst>
              <a:gd name="adj" fmla="val 29178"/>
            </a:avLst>
          </a:prstGeom>
          <a:solidFill>
            <a:srgbClr val="0A988B"/>
          </a:solidFill>
          <a:ln/>
        </p:spPr>
      </p:sp>
      <p:sp>
        <p:nvSpPr>
          <p:cNvPr id="14" name="Text 11"/>
          <p:cNvSpPr/>
          <p:nvPr/>
        </p:nvSpPr>
        <p:spPr>
          <a:xfrm>
            <a:off x="7808952" y="3629144"/>
            <a:ext cx="2646521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Conditional Statements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808952" y="4303276"/>
            <a:ext cx="2646521" cy="105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Decision-making logic using if-else structures to implement fine calculation rules based on overdue duration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807065" y="3428524"/>
            <a:ext cx="3116342" cy="2127885"/>
          </a:xfrm>
          <a:prstGeom prst="roundRect">
            <a:avLst>
              <a:gd name="adj" fmla="val 5157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0784205" y="3428524"/>
            <a:ext cx="91440" cy="2127885"/>
          </a:xfrm>
          <a:prstGeom prst="roundRect">
            <a:avLst>
              <a:gd name="adj" fmla="val 29178"/>
            </a:avLst>
          </a:prstGeom>
          <a:solidFill>
            <a:srgbClr val="0A988B"/>
          </a:solidFill>
          <a:ln/>
        </p:spPr>
      </p:sp>
      <p:sp>
        <p:nvSpPr>
          <p:cNvPr id="18" name="Text 15"/>
          <p:cNvSpPr/>
          <p:nvPr/>
        </p:nvSpPr>
        <p:spPr>
          <a:xfrm>
            <a:off x="11076265" y="3629144"/>
            <a:ext cx="2646521" cy="523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Input/Output Streams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076265" y="4303276"/>
            <a:ext cx="2646521" cy="78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Console interaction using cin and cout for user data collection and formatted output display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956316"/>
            <a:ext cx="2703076" cy="393502"/>
          </a:xfrm>
          <a:prstGeom prst="roundRect">
            <a:avLst>
              <a:gd name="adj" fmla="val 6388"/>
            </a:avLst>
          </a:prstGeom>
          <a:solidFill>
            <a:srgbClr val="054842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63335" y="2069306"/>
            <a:ext cx="167521" cy="1675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14557" y="2019062"/>
            <a:ext cx="2200632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PROGRAMME ARCHITECTURE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837724" y="2433518"/>
            <a:ext cx="11329273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Class Structure: LibraryFineCalculator</a:t>
            </a:r>
            <a:endParaRPr lang="en-US" sz="3850" dirty="0"/>
          </a:p>
        </p:txBody>
      </p:sp>
      <p:sp>
        <p:nvSpPr>
          <p:cNvPr id="6" name="Text 3"/>
          <p:cNvSpPr/>
          <p:nvPr/>
        </p:nvSpPr>
        <p:spPr>
          <a:xfrm>
            <a:off x="837724" y="3363516"/>
            <a:ext cx="1295495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programme utilises object-oriented design principles with a single, well-structured class encapsulating all necessary functionality for fine calculation and display.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37724" y="4269224"/>
            <a:ext cx="12954952" cy="2004060"/>
          </a:xfrm>
          <a:prstGeom prst="roundRect">
            <a:avLst>
              <a:gd name="adj" fmla="val 1568"/>
            </a:avLst>
          </a:prstGeom>
          <a:solidFill>
            <a:srgbClr val="304755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4269224"/>
            <a:ext cx="6477476" cy="2004060"/>
          </a:xfrm>
          <a:prstGeom prst="roundRect">
            <a:avLst>
              <a:gd name="adj" fmla="val 15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47155" y="447865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Members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47155" y="4912281"/>
            <a:ext cx="6058614" cy="1005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bookTitle (string): Stores the name of the borrowed book</a:t>
            </a:r>
            <a:endParaRPr lang="en-US" sz="160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daysOverdue (int): Records number of days past due date</a:t>
            </a:r>
            <a:endParaRPr lang="en-US" sz="160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totalFine (float): Calculates and stores the final fine amount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15200" y="4269224"/>
            <a:ext cx="6477476" cy="2004060"/>
          </a:xfrm>
          <a:prstGeom prst="rect">
            <a:avLst/>
          </a:prstGeom>
          <a:solidFill>
            <a:srgbClr val="304755"/>
          </a:solidFill>
          <a:ln/>
        </p:spPr>
      </p:sp>
      <p:sp>
        <p:nvSpPr>
          <p:cNvPr id="12" name="Shape 9"/>
          <p:cNvSpPr/>
          <p:nvPr/>
        </p:nvSpPr>
        <p:spPr>
          <a:xfrm>
            <a:off x="7315200" y="4269224"/>
            <a:ext cx="22860" cy="2004060"/>
          </a:xfrm>
          <a:prstGeom prst="roundRect">
            <a:avLst>
              <a:gd name="adj" fmla="val 137440"/>
            </a:avLst>
          </a:prstGeom>
          <a:solidFill>
            <a:srgbClr val="49606E"/>
          </a:solidFill>
          <a:ln/>
        </p:spPr>
      </p:sp>
      <p:sp>
        <p:nvSpPr>
          <p:cNvPr id="13" name="Text 10"/>
          <p:cNvSpPr/>
          <p:nvPr/>
        </p:nvSpPr>
        <p:spPr>
          <a:xfrm>
            <a:off x="7524631" y="4478655"/>
            <a:ext cx="276272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Member Functions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24631" y="4912281"/>
            <a:ext cx="6058614" cy="1005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inputDetails(): Accepts book information from user</a:t>
            </a:r>
            <a:endParaRPr lang="en-US" sz="160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calculateFine(): Applies rules and computes fine amount</a:t>
            </a:r>
            <a:endParaRPr lang="en-US" sz="160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displayReceipt(): Formats and shows payment details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69344" y="377785"/>
            <a:ext cx="5153501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the Programme Works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2458" y="939284"/>
            <a:ext cx="5785247" cy="51952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09120" y="1985587"/>
            <a:ext cx="2094510" cy="261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Input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3763" y="3140566"/>
            <a:ext cx="494572" cy="4945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25913" y="4828445"/>
            <a:ext cx="2088482" cy="261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Fine Calculation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7227" y="3442100"/>
            <a:ext cx="494572" cy="4945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628" y="2567791"/>
            <a:ext cx="2088482" cy="261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Display Receipt</a:t>
            </a:r>
            <a:endParaRPr lang="en-US" sz="16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150" y="3765890"/>
            <a:ext cx="494572" cy="49457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369344" y="6229945"/>
            <a:ext cx="9891593" cy="174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programme follows a simple, linear execution flow that ensures accurate fine calculation and clear communication with users.</a:t>
            </a:r>
            <a:endParaRPr lang="en-US" sz="1000" dirty="0"/>
          </a:p>
        </p:txBody>
      </p:sp>
      <p:sp>
        <p:nvSpPr>
          <p:cNvPr id="11" name="Text 5"/>
          <p:cNvSpPr/>
          <p:nvPr/>
        </p:nvSpPr>
        <p:spPr>
          <a:xfrm>
            <a:off x="2369344" y="6499622"/>
            <a:ext cx="133231" cy="166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000" dirty="0"/>
          </a:p>
        </p:txBody>
      </p:sp>
      <p:sp>
        <p:nvSpPr>
          <p:cNvPr id="12" name="Shape 6"/>
          <p:cNvSpPr/>
          <p:nvPr/>
        </p:nvSpPr>
        <p:spPr>
          <a:xfrm>
            <a:off x="2369344" y="6710720"/>
            <a:ext cx="3240643" cy="1524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3" name="Text 7"/>
          <p:cNvSpPr/>
          <p:nvPr/>
        </p:nvSpPr>
        <p:spPr>
          <a:xfrm>
            <a:off x="2369344" y="6807756"/>
            <a:ext cx="1579007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Input Phase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2369344" y="7054572"/>
            <a:ext cx="3240643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programme prompts the user to enter the book title as a string and the number of days overdue as an integer. Input validation ensures data integrity before proceeding to calculation.</a:t>
            </a:r>
            <a:endParaRPr lang="en-US" sz="1000" dirty="0"/>
          </a:p>
        </p:txBody>
      </p:sp>
      <p:sp>
        <p:nvSpPr>
          <p:cNvPr id="15" name="Text 9"/>
          <p:cNvSpPr/>
          <p:nvPr/>
        </p:nvSpPr>
        <p:spPr>
          <a:xfrm>
            <a:off x="5694759" y="6499622"/>
            <a:ext cx="133231" cy="166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000" dirty="0"/>
          </a:p>
        </p:txBody>
      </p:sp>
      <p:sp>
        <p:nvSpPr>
          <p:cNvPr id="16" name="Shape 10"/>
          <p:cNvSpPr/>
          <p:nvPr/>
        </p:nvSpPr>
        <p:spPr>
          <a:xfrm>
            <a:off x="5694759" y="6710720"/>
            <a:ext cx="3240643" cy="1524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7" name="Text 11"/>
          <p:cNvSpPr/>
          <p:nvPr/>
        </p:nvSpPr>
        <p:spPr>
          <a:xfrm>
            <a:off x="5694759" y="6807756"/>
            <a:ext cx="2044303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Fine Calculation Logic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5694759" y="7054572"/>
            <a:ext cx="3240643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Based on the overdue days entered, the programme uses nested if-else conditions to determine the appropriate fine rate. It multiplies the rate by the number of days to compute the total fine amount.</a:t>
            </a:r>
            <a:endParaRPr lang="en-US" sz="1000" dirty="0"/>
          </a:p>
        </p:txBody>
      </p:sp>
      <p:sp>
        <p:nvSpPr>
          <p:cNvPr id="19" name="Text 13"/>
          <p:cNvSpPr/>
          <p:nvPr/>
        </p:nvSpPr>
        <p:spPr>
          <a:xfrm>
            <a:off x="9020175" y="6499622"/>
            <a:ext cx="133231" cy="166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000" dirty="0"/>
          </a:p>
        </p:txBody>
      </p:sp>
      <p:sp>
        <p:nvSpPr>
          <p:cNvPr id="20" name="Shape 14"/>
          <p:cNvSpPr/>
          <p:nvPr/>
        </p:nvSpPr>
        <p:spPr>
          <a:xfrm>
            <a:off x="9020175" y="6710720"/>
            <a:ext cx="3240762" cy="1524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21" name="Text 15"/>
          <p:cNvSpPr/>
          <p:nvPr/>
        </p:nvSpPr>
        <p:spPr>
          <a:xfrm>
            <a:off x="9020175" y="6807756"/>
            <a:ext cx="1802844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Receipt Generation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9020175" y="7054572"/>
            <a:ext cx="3240762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calculated fine is displayed in a well-formatted receipt showing the book title, days overdue, applicable rate, and total fine in rupees. This provides transparency and serves as documentation.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45423" y="1243132"/>
            <a:ext cx="879515" cy="360521"/>
          </a:xfrm>
          <a:prstGeom prst="roundRect">
            <a:avLst>
              <a:gd name="adj" fmla="val 6317"/>
            </a:avLst>
          </a:prstGeom>
          <a:noFill/>
          <a:ln w="7620">
            <a:solidFill>
              <a:srgbClr val="0A988B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66867" y="1307663"/>
            <a:ext cx="636627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EXAMPLE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245423" y="1672352"/>
            <a:ext cx="7342465" cy="558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Programme Output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6245423" y="2660213"/>
            <a:ext cx="223266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Sample Input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45423" y="3132534"/>
            <a:ext cx="3177064" cy="1731169"/>
          </a:xfrm>
          <a:prstGeom prst="roundRect">
            <a:avLst>
              <a:gd name="adj" fmla="val 1644"/>
            </a:avLst>
          </a:prstGeom>
          <a:solidFill>
            <a:srgbClr val="1E3543"/>
          </a:solidFill>
          <a:ln/>
        </p:spPr>
      </p:sp>
      <p:sp>
        <p:nvSpPr>
          <p:cNvPr id="8" name="Shape 5"/>
          <p:cNvSpPr/>
          <p:nvPr/>
        </p:nvSpPr>
        <p:spPr>
          <a:xfrm>
            <a:off x="6236018" y="3132534"/>
            <a:ext cx="3195876" cy="1731169"/>
          </a:xfrm>
          <a:prstGeom prst="roundRect">
            <a:avLst>
              <a:gd name="adj" fmla="val 1644"/>
            </a:avLst>
          </a:prstGeom>
          <a:solidFill>
            <a:srgbClr val="1E3543"/>
          </a:solidFill>
          <a:ln/>
        </p:spPr>
      </p:sp>
      <p:sp>
        <p:nvSpPr>
          <p:cNvPr id="9" name="Text 6"/>
          <p:cNvSpPr/>
          <p:nvPr/>
        </p:nvSpPr>
        <p:spPr>
          <a:xfrm>
            <a:off x="6425684" y="3274814"/>
            <a:ext cx="2816543" cy="1446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Enter book title: </a:t>
            </a: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 Structures in C++</a:t>
            </a: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Enter days overdue: </a:t>
            </a: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8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9893022" y="2660213"/>
            <a:ext cx="250233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Generated Receipt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893022" y="3132534"/>
            <a:ext cx="3985855" cy="2888456"/>
          </a:xfrm>
          <a:prstGeom prst="roundRect">
            <a:avLst>
              <a:gd name="adj" fmla="val 986"/>
            </a:avLst>
          </a:prstGeom>
          <a:solidFill>
            <a:srgbClr val="1E3543"/>
          </a:solidFill>
          <a:ln/>
        </p:spPr>
      </p:sp>
      <p:sp>
        <p:nvSpPr>
          <p:cNvPr id="12" name="Shape 9"/>
          <p:cNvSpPr/>
          <p:nvPr/>
        </p:nvSpPr>
        <p:spPr>
          <a:xfrm>
            <a:off x="9883616" y="3132534"/>
            <a:ext cx="4004667" cy="2888456"/>
          </a:xfrm>
          <a:prstGeom prst="roundRect">
            <a:avLst>
              <a:gd name="adj" fmla="val 986"/>
            </a:avLst>
          </a:prstGeom>
          <a:solidFill>
            <a:srgbClr val="1E3543"/>
          </a:solidFill>
          <a:ln/>
        </p:spPr>
      </p:sp>
      <p:sp>
        <p:nvSpPr>
          <p:cNvPr id="13" name="Text 10"/>
          <p:cNvSpPr/>
          <p:nvPr/>
        </p:nvSpPr>
        <p:spPr>
          <a:xfrm>
            <a:off x="10073283" y="3274814"/>
            <a:ext cx="3625334" cy="2603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 LIBRARY FINE RECEIPT =====</a:t>
            </a: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Book Title: Data Structures in C++</a:t>
            </a: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Days Overdue: 8 days</a:t>
            </a: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Fine Rate: ₹10 per day</a:t>
            </a: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 Fine: ₹80</a:t>
            </a: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Please pay at the library counter.</a:t>
            </a:r>
            <a:endParaRPr lang="en-US" sz="1450" dirty="0"/>
          </a:p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================================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245423" y="6407706"/>
            <a:ext cx="7625953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example demonstrates how the programme handles a book that is 8 days overdue, falling into the 6-10 days category with a fine rate of ₹10 per day, resulting in a total fine of ₹80.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63197" y="568643"/>
            <a:ext cx="6511766" cy="440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Advantages of the Programme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3197" y="1222415"/>
            <a:ext cx="1551861" cy="15518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3197" y="2907744"/>
            <a:ext cx="2675811" cy="439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Accurate Fine Calculation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763197" y="3411617"/>
            <a:ext cx="2675811" cy="1025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Eliminates human errors in mathematical calculations and ensures consistent application of fine rules across all transactions, reducing disputes with students.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6" y="1222415"/>
            <a:ext cx="1551980" cy="15519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476" y="2907863"/>
            <a:ext cx="1760101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Easy to Use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572476" y="3191828"/>
            <a:ext cx="2675930" cy="820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Intuitive command-line interface requires minimal training for library staff. Simple prompts guide users through the entire process step by step.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5" y="1222415"/>
            <a:ext cx="1551980" cy="15519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81875" y="2907863"/>
            <a:ext cx="2675930" cy="439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Demonstrates OOP Principles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7381875" y="3411736"/>
            <a:ext cx="2675930" cy="1025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Serves as an excellent educational tool for students learning object-oriented programming concepts such as encapsulation, data abstraction, and method organisation.</a:t>
            </a:r>
            <a:endParaRPr lang="en-US" sz="11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274" y="1222415"/>
            <a:ext cx="1551980" cy="15519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191274" y="2907863"/>
            <a:ext cx="1760101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Time Efficient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0191274" y="3191828"/>
            <a:ext cx="2675930" cy="820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Processes fine calculations instantly, saving valuable time during peak library hours and allowing staff to serve more students quickly.</a:t>
            </a:r>
            <a:endParaRPr lang="en-US" sz="11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197" y="4651177"/>
            <a:ext cx="1551861" cy="155186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3197" y="6336506"/>
            <a:ext cx="2675811" cy="439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Professional Documentation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1763197" y="6840379"/>
            <a:ext cx="2675811" cy="820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Generates formatted receipts that provide clear transaction records, supporting accountability and transparency in library operations.</a:t>
            </a:r>
            <a:endParaRPr lang="en-US" sz="11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476" y="4651177"/>
            <a:ext cx="1551980" cy="155198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572476" y="6336625"/>
            <a:ext cx="2157413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Scalable Foundation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4572476" y="6620589"/>
            <a:ext cx="2675930" cy="820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Well-structured code base makes it easy to add new features, modify fine rules, or integrate with other library management systems in the future.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2026-02-11T05:15:34Z</dcterms:created>
  <dcterms:modified xsi:type="dcterms:W3CDTF">2026-02-11T05:15:34Z</dcterms:modified>
</cp:coreProperties>
</file>